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0"/>
  </p:handoutMasterIdLst>
  <p:sldIdLst>
    <p:sldId id="270" r:id="rId2"/>
    <p:sldId id="272" r:id="rId3"/>
    <p:sldId id="274" r:id="rId4"/>
    <p:sldId id="275" r:id="rId5"/>
    <p:sldId id="276" r:id="rId6"/>
    <p:sldId id="280" r:id="rId7"/>
    <p:sldId id="282" r:id="rId8"/>
    <p:sldId id="285" r:id="rId9"/>
    <p:sldId id="286" r:id="rId10"/>
    <p:sldId id="284" r:id="rId11"/>
    <p:sldId id="288" r:id="rId12"/>
    <p:sldId id="289" r:id="rId13"/>
    <p:sldId id="283" r:id="rId14"/>
    <p:sldId id="290" r:id="rId15"/>
    <p:sldId id="291" r:id="rId16"/>
    <p:sldId id="292" r:id="rId17"/>
    <p:sldId id="293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54">
          <p15:clr>
            <a:srgbClr val="A4A3A4"/>
          </p15:clr>
        </p15:guide>
        <p15:guide id="2" pos="27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AA9"/>
    <a:srgbClr val="3694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6" autoAdjust="0"/>
    <p:restoredTop sz="99913" autoAdjust="0"/>
  </p:normalViewPr>
  <p:slideViewPr>
    <p:cSldViewPr snapToGrid="0">
      <p:cViewPr varScale="1">
        <p:scale>
          <a:sx n="94" d="100"/>
          <a:sy n="94" d="100"/>
        </p:scale>
        <p:origin x="-691" y="-53"/>
      </p:cViewPr>
      <p:guideLst>
        <p:guide orient="horz" pos="2054"/>
        <p:guide pos="27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4B2F9-8792-424C-86B1-A34D52DD1A5C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B7489-17A4-9140-B0B2-0ABF8649DE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6866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8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659331" y="6148102"/>
            <a:ext cx="1202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"/>
                <a:cs typeface="FeSa Cond Pro Book"/>
              </a:rPr>
              <a:t>www.tyuiu.ru</a:t>
            </a:r>
            <a:endParaRPr 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"/>
              <a:cs typeface="FeSa Cond Pro Book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1840" y="1231631"/>
            <a:ext cx="3096344" cy="16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82" y="3322370"/>
            <a:ext cx="5082343" cy="2623261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798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8098" y="6510048"/>
            <a:ext cx="2067255" cy="265384"/>
          </a:xfrm>
          <a:prstGeom prst="rect">
            <a:avLst/>
          </a:prstGeom>
        </p:spPr>
        <p:txBody>
          <a:bodyPr/>
          <a:lstStyle/>
          <a:p>
            <a:fld id="{4E3914EA-46C1-784A-A817-F5D196E6F1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059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4644008" y="1340768"/>
            <a:ext cx="396044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611560" y="1340768"/>
            <a:ext cx="396044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403187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98098" y="6510048"/>
            <a:ext cx="2067255" cy="265384"/>
          </a:xfrm>
          <a:prstGeom prst="rect">
            <a:avLst/>
          </a:prstGeom>
        </p:spPr>
        <p:txBody>
          <a:bodyPr/>
          <a:lstStyle/>
          <a:p>
            <a:fld id="{4E3914EA-46C1-784A-A817-F5D196E6F1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44008" y="1340768"/>
            <a:ext cx="403244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334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4000px_russia_with_crimea_and_sevastopol copy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42" t="-8053" r="-2031" b="-773"/>
          <a:stretch/>
        </p:blipFill>
        <p:spPr>
          <a:xfrm>
            <a:off x="899592" y="188640"/>
            <a:ext cx="7091511" cy="4153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90D4-FDB4-CC44-85FA-6AD83676FF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611560" y="4149080"/>
            <a:ext cx="792088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11560" y="4149080"/>
            <a:ext cx="7920880" cy="2088232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37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674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80512" cy="855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021" y="274638"/>
            <a:ext cx="6798869" cy="62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21" y="1276354"/>
            <a:ext cx="8017536" cy="50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222344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757367"/>
            <a:ext cx="9252520" cy="129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52320" y="188640"/>
            <a:ext cx="1053374" cy="57606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438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37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chemeClr val="accent4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" y="27238"/>
            <a:ext cx="86989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Организация  работы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по профилактике  и противодействию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коррупции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образовательных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организациях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21511" name="Picture 7" descr="https://telegra.ph/file/9536d044bfb0e7d4e089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124" y="3576680"/>
            <a:ext cx="7509409" cy="3281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290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194975"/>
            <a:ext cx="459710" cy="427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3660976"/>
            <a:ext cx="509226" cy="500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8" y="4302607"/>
            <a:ext cx="475130" cy="46721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58021" y="1276354"/>
            <a:ext cx="6085540" cy="50541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 </a:t>
            </a:r>
          </a:p>
          <a:p>
            <a:r>
              <a:rPr lang="ru-RU" sz="2800" dirty="0" smtClean="0"/>
              <a:t>В соответствии с Указом Президента России от 19.05.2008 года № 815 «О мерах по  противодействию коррупции», в целях создания системы противодействия коррупции в   Российской Федерации и устранения причин, её порождающих был образован Совет при  Президенте России по противодействию коррупции составлен Первый Национальный   план противодействия коррупции. В соответствии с которым приняты  были   Федеральные Законы: , с  которыми   педагоги, я  думаю, хорошо  знакомы. </a:t>
            </a:r>
          </a:p>
          <a:p>
            <a:endParaRPr lang="ru-RU" sz="28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833480"/>
            <a:ext cx="2895600" cy="59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. В послании Президента России В.В.Путина</a:t>
            </a:r>
            <a:r>
              <a:rPr lang="en-US" dirty="0" smtClean="0"/>
              <a:t>  </a:t>
            </a:r>
            <a:r>
              <a:rPr lang="ru-RU" dirty="0" smtClean="0"/>
              <a:t>Федеральному собранию Российской Федерации 12 декабря 2012 года говорится:</a:t>
            </a:r>
          </a:p>
          <a:p>
            <a:r>
              <a:rPr lang="ru-RU" dirty="0" smtClean="0"/>
              <a:t>«…Уважаемые коллеги, на улицах наших городов и поселков мы видим сегодня   результаты того, что происходило в государстве, в обществе, в школе, в СМИ, да и в   наших головах в последние, в предыдущие 15-20 лет. Это и понятно. Тогда   были   отброшены все идеологические штампы прежней эпохи. Но, к сожалению, тогда    же были    утрачены и многие нравственные ориентиры…... Сегодня это проявляется в равнодушии к           общественным    делам   часто,   в  готовности  мириться   с   коррупцией,   с   наглым  стяжательством, с проявлениями экстремизма и оскорбительного поведения. ….</a:t>
            </a:r>
          </a:p>
          <a:p>
            <a:endParaRPr lang="ru-RU" dirty="0"/>
          </a:p>
        </p:txBody>
      </p:sp>
      <p:pic>
        <p:nvPicPr>
          <p:cNvPr id="4098" name="Picture 2" descr="https://cont.ws/uploads/posts2/11879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328" y="3693859"/>
            <a:ext cx="5007688" cy="3030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84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04" y="453932"/>
            <a:ext cx="6798869" cy="629714"/>
          </a:xfrm>
        </p:spPr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" y="1382512"/>
            <a:ext cx="414564" cy="560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3" y="3175454"/>
            <a:ext cx="351302" cy="475291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Сегодня российское общество испытывает явный дефицит духовных  ценностей – милосердия, сочувствия, сострадания друг другу, поддержки и взаимопомощи, – дефицит  того, что всегда, во все времена истории  делало нас крепче, сильнее, чем мы всегда гордились……Надо признать, уважаемые друзья, влияние школы на формирование детей и подростков в последние годы ослабло. У нее появились сильные конкуренты: интернет, электронные СМИ. Сами родители и ученики теперь гораздо требовательнее, и школа  должна успевать и за своими учениками, и за   развитием общества, и за информационными  потоками, а по-хорошему должна быть впереди, опережать все это. Нужно вернуть школе    безусловную ценность. Это значит обновить содержание образования… ».</a:t>
            </a:r>
          </a:p>
          <a:p>
            <a:endParaRPr lang="ru-RU" dirty="0"/>
          </a:p>
        </p:txBody>
      </p:sp>
      <p:pic>
        <p:nvPicPr>
          <p:cNvPr id="7" name="Picture 2" descr="https://cont.ws/uploads/posts2/1187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7328" y="3693859"/>
            <a:ext cx="5007688" cy="3030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95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8021" y="274637"/>
            <a:ext cx="6798869" cy="979627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Антикоррупционная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государственная </a:t>
            </a:r>
            <a:r>
              <a:rPr lang="ru-RU" dirty="0" smtClean="0">
                <a:solidFill>
                  <a:srgbClr val="C00000"/>
                </a:solidFill>
              </a:rPr>
              <a:t>политика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 smtClean="0"/>
              <a:t>Антикоррупционная</a:t>
            </a:r>
            <a:r>
              <a:rPr lang="ru-RU" sz="2800" dirty="0" smtClean="0"/>
              <a:t> государственная политика направлена на искоренение причин</a:t>
            </a:r>
          </a:p>
          <a:p>
            <a:r>
              <a:rPr lang="ru-RU" sz="2800" dirty="0" smtClean="0"/>
              <a:t>и условий, порождающих коррупцию в российском </a:t>
            </a:r>
            <a:r>
              <a:rPr lang="ru-RU" sz="2800" dirty="0" err="1" smtClean="0"/>
              <a:t>обществе;на</a:t>
            </a:r>
            <a:r>
              <a:rPr lang="ru-RU" sz="2800" dirty="0" smtClean="0"/>
              <a:t> создание системы   </a:t>
            </a:r>
            <a:r>
              <a:rPr lang="ru-RU" sz="2800" dirty="0" err="1" smtClean="0"/>
              <a:t>антикоррупционного</a:t>
            </a:r>
            <a:r>
              <a:rPr lang="ru-RU" sz="2800" dirty="0" smtClean="0"/>
              <a:t> воспитания как отдельного компонента системы воспитания.</a:t>
            </a:r>
          </a:p>
          <a:p>
            <a:r>
              <a:rPr lang="ru-RU" sz="2800" dirty="0" smtClean="0"/>
              <a:t>Таким образом, школьному образованию отводится важная роль в создании</a:t>
            </a:r>
          </a:p>
          <a:p>
            <a:r>
              <a:rPr lang="ru-RU" sz="2800" dirty="0" err="1" smtClean="0"/>
              <a:t>антикоррупционной</a:t>
            </a:r>
            <a:r>
              <a:rPr lang="ru-RU" sz="2800" dirty="0" smtClean="0"/>
              <a:t>  атмосферы   в   обществе,  в  формировании </a:t>
            </a:r>
            <a:r>
              <a:rPr lang="ru-RU" sz="2800" dirty="0" err="1" smtClean="0"/>
              <a:t>антикоррупционной</a:t>
            </a:r>
            <a:r>
              <a:rPr lang="ru-RU" sz="2800" dirty="0" smtClean="0"/>
              <a:t>    устойчивости   личности.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278" y="2888857"/>
            <a:ext cx="2103265" cy="22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69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21" y="550258"/>
            <a:ext cx="6798869" cy="8496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образовательных программ, направленным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на формирование </a:t>
            </a:r>
            <a:r>
              <a:rPr lang="ru-RU" dirty="0" err="1" smtClean="0">
                <a:solidFill>
                  <a:srgbClr val="C00000"/>
                </a:solidFill>
              </a:rPr>
              <a:t>антикоррупционного</a:t>
            </a:r>
            <a:r>
              <a:rPr lang="ru-RU" dirty="0" smtClean="0">
                <a:solidFill>
                  <a:srgbClr val="C00000"/>
                </a:solidFill>
              </a:rPr>
              <a:t> мировоззрения у школьников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/>
              <a:t>Для учащихся  проводятся классные часы в форме дискуссий и ролевых игр</a:t>
            </a:r>
          </a:p>
          <a:p>
            <a:r>
              <a:rPr lang="ru-RU" sz="2000" b="1" dirty="0" smtClean="0"/>
              <a:t>со следующей тематикой:</a:t>
            </a:r>
          </a:p>
          <a:p>
            <a:r>
              <a:rPr lang="ru-RU" sz="2000" b="1" dirty="0" smtClean="0"/>
              <a:t>Быть честным. По законам справедливости.</a:t>
            </a:r>
          </a:p>
          <a:p>
            <a:r>
              <a:rPr lang="ru-RU" sz="2000" b="1" dirty="0" smtClean="0"/>
              <a:t>Проблема «обходного» пути.</a:t>
            </a:r>
          </a:p>
          <a:p>
            <a:r>
              <a:rPr lang="ru-RU" sz="2000" b="1" dirty="0" smtClean="0"/>
              <a:t> Откуда берутся запреты?</a:t>
            </a:r>
          </a:p>
          <a:p>
            <a:r>
              <a:rPr lang="ru-RU" sz="2000" b="1" dirty="0" smtClean="0"/>
              <a:t>Быть представителем власти. Властные полномочия.</a:t>
            </a:r>
          </a:p>
          <a:p>
            <a:r>
              <a:rPr lang="ru-RU" sz="2000" b="1" dirty="0" smtClean="0"/>
              <a:t> Когда все в твоих руках.</a:t>
            </a:r>
          </a:p>
          <a:p>
            <a:r>
              <a:rPr lang="ru-RU" sz="2000" b="1" dirty="0" smtClean="0"/>
              <a:t> Что такое коррупция? Как решить проблему коррупции?</a:t>
            </a:r>
          </a:p>
          <a:p>
            <a:r>
              <a:rPr lang="ru-RU" sz="2000" b="1" dirty="0" smtClean="0"/>
              <a:t> Закон и необходимость его соблюдения.</a:t>
            </a:r>
          </a:p>
          <a:p>
            <a:r>
              <a:rPr lang="ru-RU" sz="2000" b="1" dirty="0" smtClean="0"/>
              <a:t> Государство и человек: конфликт интересов.</a:t>
            </a:r>
          </a:p>
          <a:p>
            <a:r>
              <a:rPr lang="ru-RU" sz="2000" b="1" dirty="0" smtClean="0"/>
              <a:t> Требования к человеку, обличенному властью.</a:t>
            </a:r>
          </a:p>
          <a:p>
            <a:r>
              <a:rPr lang="ru-RU" sz="2000" b="1" dirty="0" smtClean="0"/>
              <a:t> Зачем нужна дисциплина? Преимущество соблюдения законов и др.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21" y="274638"/>
            <a:ext cx="6798869" cy="162699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https://ds28-ukhta.ru/images/2017-2018/anti2017%20-%20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499" y="416193"/>
            <a:ext cx="8691738" cy="617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52" y="250362"/>
            <a:ext cx="8302758" cy="12304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</a:t>
            </a:r>
            <a:r>
              <a:rPr lang="ru-RU" sz="3200" dirty="0" err="1" smtClean="0">
                <a:solidFill>
                  <a:srgbClr val="C00000"/>
                </a:solidFill>
              </a:rPr>
              <a:t>учебно</a:t>
            </a:r>
            <a:r>
              <a:rPr lang="ru-RU" sz="3200" dirty="0" smtClean="0">
                <a:solidFill>
                  <a:srgbClr val="C00000"/>
                </a:solidFill>
              </a:rPr>
              <a:t>- методические    пособия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Для организации работы в образовательных учреждениях </a:t>
            </a:r>
            <a:r>
              <a:rPr lang="ru-RU" dirty="0" smtClean="0"/>
              <a:t>разработаны </a:t>
            </a:r>
            <a:r>
              <a:rPr lang="ru-RU" dirty="0" smtClean="0"/>
              <a:t>следующие    </a:t>
            </a:r>
            <a:r>
              <a:rPr lang="ru-RU" sz="2000" dirty="0" err="1" smtClean="0"/>
              <a:t>учебно</a:t>
            </a:r>
            <a:r>
              <a:rPr lang="ru-RU" sz="2000" dirty="0" smtClean="0"/>
              <a:t>- методические    пособия.: </a:t>
            </a:r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Антикоррупционное</a:t>
            </a:r>
            <a:r>
              <a:rPr lang="ru-RU" sz="2000" dirty="0" smtClean="0"/>
              <a:t>  образование школьников»,  2009;  «Противодействие    коррупции»,   2010;; «Коррупция и основные элементы противодействия ей»,  2010;  «Система  воспитательной  работы  по формированию у учащихся </a:t>
            </a:r>
            <a:r>
              <a:rPr lang="ru-RU" sz="2000" dirty="0" err="1" smtClean="0"/>
              <a:t>антикоррупционного</a:t>
            </a:r>
            <a:r>
              <a:rPr lang="ru-RU" sz="2000" dirty="0" smtClean="0"/>
              <a:t> мировоззрения  в   образовательных   учреждениях»,  2010; «Методические рекомендации по формам воспитательной   работы   </a:t>
            </a:r>
            <a:r>
              <a:rPr lang="ru-RU" sz="2000" dirty="0" err="1" smtClean="0"/>
              <a:t>антикоррупционной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направленности,реализуемой</a:t>
            </a:r>
            <a:r>
              <a:rPr lang="ru-RU" sz="2000" dirty="0" smtClean="0"/>
              <a:t>  в  образовательных  учреждениях Ленинградской области», 2010 и др.</a:t>
            </a:r>
          </a:p>
          <a:p>
            <a:r>
              <a:rPr lang="ru-RU" sz="2000" dirty="0" smtClean="0"/>
              <a:t>Таким образом, </a:t>
            </a:r>
            <a:r>
              <a:rPr lang="ru-RU" sz="2000" dirty="0" err="1" smtClean="0"/>
              <a:t>антикоррупционное</a:t>
            </a:r>
            <a:r>
              <a:rPr lang="ru-RU" sz="2000" dirty="0" smtClean="0"/>
              <a:t> воспитание в  школах   должно носить системный характер, основываться на взаимодействии учреждений</a:t>
            </a:r>
          </a:p>
          <a:p>
            <a:r>
              <a:rPr lang="ru-RU" sz="2000" dirty="0" smtClean="0"/>
              <a:t>образования и правоохранительными органами, органами власти, а также должно быть  направлено на формировании личности, которая наделена знаниями об опасности,  которую представляет собой коррупция для благосостояния общества и безопасности   государства, которая не желает мириться с проявлениями коррупции, .   личности , которая</a:t>
            </a:r>
            <a:r>
              <a:rPr lang="en-US" sz="2000" dirty="0" smtClean="0"/>
              <a:t>    </a:t>
            </a:r>
            <a:r>
              <a:rPr lang="ru-RU" sz="2000" dirty="0" smtClean="0"/>
              <a:t>способна  и желает устранить коррупцию.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конце  хотелось бы отметить, что мы должны понимать, что эффективность реализации государственной политики в вопросах противодействия коррупции зависит от каждого из нас, необходимо вести кропотливую, последовательную и творческую работу по формированию в общественном сознании нетерпимости и негативного отношения к коррупционным и иным правонарушениям. Общим итогом предпринимаемых усилий должна стать действующая, действенная, развивающаяся система образования, формирующая </a:t>
            </a:r>
            <a:r>
              <a:rPr lang="ru-RU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антикоррупционное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мировоззрение наших граждан. 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https://mchs.tatarstan.ru/file/news/61_n1884899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48061" y="511729"/>
            <a:ext cx="7520729" cy="6040073"/>
          </a:xfrm>
          <a:prstGeom prst="rect">
            <a:avLst/>
          </a:prstGeom>
          <a:noFill/>
        </p:spPr>
      </p:pic>
      <p:pic>
        <p:nvPicPr>
          <p:cNvPr id="31748" name="Picture 4" descr="https://fikiwiki.com/uploads/posts/2022-02/1644979565_48-fikiwiki-com-p-kartinki-pro-sovest-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381" y="1837188"/>
            <a:ext cx="5025006" cy="5629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07" y="519951"/>
            <a:ext cx="6678706" cy="645459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проблема коррупции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294" y="1276354"/>
            <a:ext cx="8597153" cy="50541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В  настоящее  время все мы  </a:t>
            </a:r>
            <a:r>
              <a:rPr lang="ru-RU" sz="2000" dirty="0" err="1" smtClean="0">
                <a:latin typeface="+mj-lt"/>
              </a:rPr>
              <a:t>знаем,что</a:t>
            </a:r>
            <a:r>
              <a:rPr lang="ru-RU" sz="2000" dirty="0" smtClean="0">
                <a:latin typeface="+mj-lt"/>
              </a:rPr>
              <a:t>  одной из главных проблем современного российского   общества    является проблема коррупции, ставшая одним из тормозов на пути     модернизации и развития нашей страны. Осознавая всю серьезность   данного    негативного    явления,   российское  правительство    предприняло ряд мер, направленных на борьбу с коррупцией. Одним из  направлений   данной деятельности стала организация </a:t>
            </a:r>
            <a:r>
              <a:rPr lang="ru-RU" sz="2000" dirty="0" err="1" smtClean="0">
                <a:latin typeface="+mj-lt"/>
              </a:rPr>
              <a:t>антикоррупционного</a:t>
            </a:r>
            <a:r>
              <a:rPr lang="ru-RU" sz="2000" dirty="0" smtClean="0">
                <a:latin typeface="+mj-lt"/>
              </a:rPr>
              <a:t>     образования   в школах </a:t>
            </a:r>
          </a:p>
          <a:p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236" y="3087539"/>
            <a:ext cx="4984695" cy="34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3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75" y="265673"/>
            <a:ext cx="6798869" cy="956223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Цель  </a:t>
            </a:r>
            <a:r>
              <a:rPr lang="ru-RU" sz="2800" i="1" dirty="0" err="1" smtClean="0">
                <a:solidFill>
                  <a:srgbClr val="C00000"/>
                </a:solidFill>
              </a:rPr>
              <a:t>антикоррупционного</a:t>
            </a:r>
            <a:r>
              <a:rPr lang="ru-RU" sz="2800" i="1" dirty="0" smtClean="0">
                <a:solidFill>
                  <a:srgbClr val="C00000"/>
                </a:solidFill>
              </a:rPr>
              <a:t> </a:t>
            </a:r>
            <a:r>
              <a:rPr lang="ru-RU" sz="2800" i="1" dirty="0" smtClean="0">
                <a:solidFill>
                  <a:srgbClr val="C00000"/>
                </a:solidFill>
              </a:rPr>
              <a:t>образования   в школах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7" y="1294292"/>
            <a:ext cx="2581836" cy="2581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9975" y="4428564"/>
            <a:ext cx="3954025" cy="2160494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42761" y="1108609"/>
            <a:ext cx="5939554" cy="5316467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Целью </a:t>
            </a:r>
            <a:r>
              <a:rPr lang="ru-RU" sz="3200" b="1" i="1" dirty="0" err="1" smtClean="0"/>
              <a:t>антикоррупционного</a:t>
            </a:r>
            <a:r>
              <a:rPr lang="ru-RU" sz="3200" b="1" i="1" dirty="0" smtClean="0"/>
              <a:t> образования   в школах  является    воспитание ценностных установок и развитие способностей, необходимых   для формирования у молодых людей непримиримой гражданской позиции  относительно коррупции.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4828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15" y="265674"/>
            <a:ext cx="6888080" cy="11504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основные задачи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антикоррупционного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образования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и воспитания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30584" y="1610315"/>
            <a:ext cx="7661157" cy="5454031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 Black" pitchFamily="34" charset="0"/>
              </a:rPr>
              <a:t>Педагоги , думаю , хорошо знают  основные задачи </a:t>
            </a:r>
            <a:r>
              <a:rPr lang="ru-RU" dirty="0" err="1" smtClean="0">
                <a:latin typeface="Arial Black" pitchFamily="34" charset="0"/>
              </a:rPr>
              <a:t>антикоррупционного</a:t>
            </a:r>
            <a:r>
              <a:rPr lang="ru-RU" dirty="0" smtClean="0">
                <a:latin typeface="Arial Black" pitchFamily="34" charset="0"/>
              </a:rPr>
              <a:t> образования и воспитания, это:</a:t>
            </a:r>
          </a:p>
          <a:p>
            <a:r>
              <a:rPr lang="ru-RU" dirty="0" smtClean="0">
                <a:latin typeface="Arial Black" pitchFamily="34" charset="0"/>
              </a:rPr>
              <a:t>1) дать  учащимся  общее представление о сущности коррупции, ее формах,  особенностях проявления в различных сферах жизни общества, причинах и социально опасных и вредных последствиях этого явления;</a:t>
            </a:r>
          </a:p>
          <a:p>
            <a:r>
              <a:rPr lang="ru-RU" dirty="0" smtClean="0">
                <a:latin typeface="Arial Black" pitchFamily="34" charset="0"/>
              </a:rPr>
              <a:t>2) научить  учащихся  распознавать коррупцию;</a:t>
            </a:r>
          </a:p>
          <a:p>
            <a:r>
              <a:rPr lang="ru-RU" dirty="0" smtClean="0">
                <a:latin typeface="Arial Black" pitchFamily="34" charset="0"/>
              </a:rPr>
              <a:t>3) сформировать навыки адекватного анализа и личностной оценки    данного социального явления с опорой на принцип историзма;</a:t>
            </a:r>
          </a:p>
          <a:p>
            <a:r>
              <a:rPr lang="ru-RU" dirty="0" smtClean="0">
                <a:latin typeface="Arial Black" pitchFamily="34" charset="0"/>
              </a:rPr>
              <a:t>4) сформировать комплекс знаний о </a:t>
            </a:r>
            <a:r>
              <a:rPr lang="ru-RU" dirty="0" err="1" smtClean="0">
                <a:latin typeface="Arial Black" pitchFamily="34" charset="0"/>
              </a:rPr>
              <a:t>коррупциогенных</a:t>
            </a:r>
            <a:r>
              <a:rPr lang="ru-RU" dirty="0" smtClean="0">
                <a:latin typeface="Arial Black" pitchFamily="34" charset="0"/>
              </a:rPr>
              <a:t> ситуациях для   формирования стандартов поведения в соответствии с правовыми и     </a:t>
            </a:r>
            <a:r>
              <a:rPr lang="ru-RU" dirty="0" err="1" smtClean="0">
                <a:latin typeface="Arial Black" pitchFamily="34" charset="0"/>
              </a:rPr>
              <a:t>моральноэтическими</a:t>
            </a:r>
            <a:r>
              <a:rPr lang="ru-RU" dirty="0" smtClean="0">
                <a:latin typeface="Arial Black" pitchFamily="34" charset="0"/>
              </a:rPr>
              <a:t> нормами;</a:t>
            </a:r>
          </a:p>
          <a:p>
            <a:r>
              <a:rPr lang="ru-RU" dirty="0" smtClean="0">
                <a:latin typeface="Arial Black" pitchFamily="34" charset="0"/>
              </a:rPr>
              <a:t>5) стимулировать мотивацию </a:t>
            </a:r>
            <a:r>
              <a:rPr lang="ru-RU" dirty="0" err="1" smtClean="0">
                <a:latin typeface="Arial Black" pitchFamily="34" charset="0"/>
              </a:rPr>
              <a:t>антикоррупционного</a:t>
            </a:r>
            <a:r>
              <a:rPr lang="ru-RU" dirty="0" smtClean="0">
                <a:latin typeface="Arial Black" pitchFamily="34" charset="0"/>
              </a:rPr>
              <a:t> поведения;</a:t>
            </a:r>
          </a:p>
          <a:p>
            <a:r>
              <a:rPr lang="ru-RU" dirty="0" smtClean="0">
                <a:latin typeface="Arial Black" pitchFamily="34" charset="0"/>
              </a:rPr>
              <a:t>6) формировать  у учащихся нетерпимость к проявлениям </a:t>
            </a:r>
            <a:r>
              <a:rPr lang="ru-RU" dirty="0" smtClean="0">
                <a:latin typeface="Arial Black" pitchFamily="34" charset="0"/>
              </a:rPr>
              <a:t>коррупции.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8395487" cy="136804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основные задачи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антикоррупционного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образования и воспитания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50258" y="1351578"/>
            <a:ext cx="839953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7) продемонстрировать возможности борьбы с коррупцией;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8) воспитать  в учащихся   ценностные  установки  (уважение   к   демократическим ценностям;  неравнодушие ко всему тому, что происходит  рядом; честность; ответственность за действие, поступок; постоянное     усовершенствование личной, социальной, познавательной и культурной    компетентности и т.п.);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9) способствовать реализации различных возможностей: общаться,  находить, передавать информацию и распоряжаться ею; критически мыслить  решать  проблемы;  рационально  планировать и   организовывать  деятельность,  распоряжаться  временными,  финансовыми и  другими  ресурсами;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действовать  творчески,  инициативно, осмысленно  и  самостоятельно, брать на себя ответственность за свои действия; общаться и  сотрудничать, конструктивно решать расхождения и конфликты; принимать  участие  в   жизни  школы, местной  общественности, общества,  при  необходимости брать на себя роль лидера и т. д.;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10) поощрять нетерпимость к проявлениям коррупции.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чем  заключается  актуальность проблемы в наше время.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Долгое время общество уходило от обсуждения проблемы коррупции. Сегодня эта   тема открыта для обсуждения. Прозрачность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антикоррупционной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деятельности – залог нашей  с вами   успешности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7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73629" y="274638"/>
            <a:ext cx="8229600" cy="1246665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Протводействие</a:t>
            </a:r>
            <a:r>
              <a:rPr lang="ru-RU" sz="3200" dirty="0" smtClean="0">
                <a:solidFill>
                  <a:srgbClr val="C00000"/>
                </a:solidFill>
              </a:rPr>
              <a:t>  коррупции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3454" y="1221897"/>
            <a:ext cx="3850546" cy="5298103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1705" y="1444043"/>
            <a:ext cx="482285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Противостояние коррупции – дело всего нашего  общества. Проблемы образования тесно  связаны с проблемами общественного развития.  Учителя  должны  знать, что важная роль в становлении личности  отводится школе.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Воспитание неприятия молодым поколением коррупции как явления,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абсолютно несовместимого с ценностями современного правового государства   –    важнейшая задача школы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3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57200"/>
            <a:ext cx="7715250" cy="3795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258" y="2945502"/>
            <a:ext cx="2567494" cy="364570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41228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Уровень образования населения, его правовой культуры – это не только престиж страны, но и вопрос национальной безопасности. В докладе  Общественной палаты РФ «Образование и общество: готова ли Россия инвестировать в  будущее?»   был    сделан    неутешительный   вывод: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«Школа  не  дает  сегодня  необходимого набора    гражданских и социальных компетенций».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3827" y="3010239"/>
            <a:ext cx="2719084" cy="3681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5605" y="2961684"/>
            <a:ext cx="2670370" cy="3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9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788" y="256709"/>
            <a:ext cx="6580095" cy="629714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s://fsd.kopilkaurokov.ru/uploads/user_file_5489954abcabf/img_user_file_5489954abcabf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12" y="258945"/>
            <a:ext cx="9074883" cy="6424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01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3965" y="4469287"/>
            <a:ext cx="3375369" cy="2263207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Для того чтобы изменить сложившуюся ситуацию необходимо создать мотивацию  к правовому  поведению, создать </a:t>
            </a:r>
            <a:r>
              <a:rPr lang="ru-RU" sz="3600" dirty="0" err="1" smtClean="0"/>
              <a:t>антикоррупционный</a:t>
            </a:r>
            <a:r>
              <a:rPr lang="ru-RU" sz="3600" dirty="0" smtClean="0"/>
              <a:t> стандарт поведения. Для этого  необходимо начинать прививать правовую культуру с раннего детства.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14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стой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1131</Words>
  <Application>Microsoft Office PowerPoint</Application>
  <PresentationFormat>Экран (4:3)</PresentationFormat>
  <Paragraphs>61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пустой</vt:lpstr>
      <vt:lpstr>Слайд 1</vt:lpstr>
      <vt:lpstr>проблема коррупции</vt:lpstr>
      <vt:lpstr>Цель  антикоррупционного образования   в школах</vt:lpstr>
      <vt:lpstr> основные задачи антикоррупционного образования и воспитания</vt:lpstr>
      <vt:lpstr>основные задачи антикоррупционного образования и воспитания</vt:lpstr>
      <vt:lpstr>Протводействие  коррупции</vt:lpstr>
      <vt:lpstr>Слайд 7</vt:lpstr>
      <vt:lpstr>Слайд 8</vt:lpstr>
      <vt:lpstr>Слайд 9</vt:lpstr>
      <vt:lpstr>Слайд 10</vt:lpstr>
      <vt:lpstr>Слайд 11</vt:lpstr>
      <vt:lpstr>Слайд 12</vt:lpstr>
      <vt:lpstr>Антикоррупционная  государственная политика</vt:lpstr>
      <vt:lpstr>образовательных программ, направленным  на формирование антикоррупционного мировоззрения у школьников  </vt:lpstr>
      <vt:lpstr> </vt:lpstr>
      <vt:lpstr>    учебно- методические    пособия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Лидия Дерендяева</dc:creator>
  <cp:lastModifiedBy>Пользователь Windows</cp:lastModifiedBy>
  <cp:revision>96</cp:revision>
  <dcterms:created xsi:type="dcterms:W3CDTF">2017-02-14T14:40:52Z</dcterms:created>
  <dcterms:modified xsi:type="dcterms:W3CDTF">2022-12-21T19:43:00Z</dcterms:modified>
  <cp:contentStatus/>
</cp:coreProperties>
</file>